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Proxima Nova"/>
      <p:regular r:id="rId14"/>
      <p:bold r:id="rId15"/>
      <p:italic r:id="rId16"/>
      <p:boldItalic r:id="rId17"/>
    </p:embeddedFont>
    <p:embeddedFont>
      <p:font typeface="Proxima Nova Semibold"/>
      <p:regular r:id="rId18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AC8796-55A6-4220-B259-42C59B431AD6}">
  <a:tblStyle styleId="{51AC8796-55A6-4220-B259-42C59B431A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CB2D043-BF03-4467-86B7-BA22BB099D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19" Type="http://schemas.openxmlformats.org/officeDocument/2006/relationships/font" Target="fonts/ProximaNovaSemibold-bold.fntdata"/><Relationship Id="rId18" Type="http://schemas.openxmlformats.org/officeDocument/2006/relationships/font" Target="fonts/ProximaNov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3c9abcdf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3c9abcdf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3c9abcd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3c9abcd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_Option_2">
  <p:cSld name="Title_Slide_Option_2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">
  <p:cSld name="Subsection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Bullets">
  <p:cSld name="2 Column Bulle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04800" y="1123950"/>
            <a:ext cx="4164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674476" y="1123950"/>
            <a:ext cx="4164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lumn Bullets">
  <p:cSld name="1_2 Column Bulle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04800" y="1123950"/>
            <a:ext cx="4157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78017" y="1123950"/>
            <a:ext cx="4157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9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84" name="Google Shape;84;p19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/>
        </p:nvSpPr>
        <p:spPr>
          <a:xfrm>
            <a:off x="2537655" y="4857751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 showMasterSp="0">
  <p:cSld name="3_Title Only">
    <p:bg>
      <p:bgPr>
        <a:solidFill>
          <a:schemeClr val="accent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101" name="Google Shape;101;p23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2537654" y="4857751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_Slide" showMasterSp="0">
  <p:cSld name="Closing_Slide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800"/>
              <a:buNone/>
              <a:defRPr sz="2800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110" name="Google Shape;110;p25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111" name="Google Shape;111;p25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5"/>
          <p:cNvGrpSpPr/>
          <p:nvPr/>
        </p:nvGrpSpPr>
        <p:grpSpPr>
          <a:xfrm>
            <a:off x="152400" y="206202"/>
            <a:ext cx="8766656" cy="4823838"/>
            <a:chOff x="152400" y="206202"/>
            <a:chExt cx="8766656" cy="4823838"/>
          </a:xfrm>
        </p:grpSpPr>
        <p:sp>
          <p:nvSpPr>
            <p:cNvPr id="116" name="Google Shape;116;p25"/>
            <p:cNvSpPr/>
            <p:nvPr/>
          </p:nvSpPr>
          <p:spPr>
            <a:xfrm>
              <a:off x="6473639" y="1194418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2259480" y="1194418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1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8034686" y="2175936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6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654885" y="2175936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7525503" y="3160803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6" y="156"/>
                    <a:pt x="52" y="132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6473639" y="3160803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5" y="156"/>
                    <a:pt x="52" y="132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152400" y="3160803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1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5" y="156"/>
                    <a:pt x="52" y="132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8034686" y="4142319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5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5920908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813828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1706750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4885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6979473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6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4869044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6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761963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6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654885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">
  <p:cSld name="Title_Slide"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7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_Option_1">
  <p:cSld name="Title_Slide_Option_1">
    <p:bg>
      <p:bgPr>
        <a:solidFill>
          <a:schemeClr val="accen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8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Slide_LightBlue" showMasterSp="0">
  <p:cSld name="Cover_Slide_LightBlue">
    <p:bg>
      <p:bgPr>
        <a:solidFill>
          <a:schemeClr val="accen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Proxima Nova"/>
              <a:buNone/>
            </a:pPr>
            <a:r>
              <a:t/>
            </a:r>
            <a:endParaRPr b="0" i="0" sz="1799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 txBox="1"/>
          <p:nvPr>
            <p:ph idx="1" type="subTitle"/>
          </p:nvPr>
        </p:nvSpPr>
        <p:spPr>
          <a:xfrm>
            <a:off x="793409" y="4077954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type="ctrTitle"/>
          </p:nvPr>
        </p:nvSpPr>
        <p:spPr>
          <a:xfrm>
            <a:off x="793409" y="3133989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2" type="body"/>
          </p:nvPr>
        </p:nvSpPr>
        <p:spPr>
          <a:xfrm>
            <a:off x="793409" y="4490591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9"/>
          <p:cNvSpPr/>
          <p:nvPr/>
        </p:nvSpPr>
        <p:spPr>
          <a:xfrm>
            <a:off x="793409" y="1762696"/>
            <a:ext cx="3289983" cy="1100541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ay" showMasterSp="0">
  <p:cSld name="Cover Slide_Gray">
    <p:bg>
      <p:bgPr>
        <a:solidFill>
          <a:schemeClr val="accent6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Proxima Nova"/>
              <a:buNone/>
            </a:pPr>
            <a:r>
              <a:t/>
            </a:r>
            <a:endParaRPr b="0" i="0" sz="1799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 txBox="1"/>
          <p:nvPr>
            <p:ph idx="1" type="subTitle"/>
          </p:nvPr>
        </p:nvSpPr>
        <p:spPr>
          <a:xfrm>
            <a:off x="793409" y="4077954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60" name="Google Shape;160;p30"/>
          <p:cNvSpPr txBox="1"/>
          <p:nvPr>
            <p:ph type="ctrTitle"/>
          </p:nvPr>
        </p:nvSpPr>
        <p:spPr>
          <a:xfrm>
            <a:off x="793409" y="3133989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2" type="body"/>
          </p:nvPr>
        </p:nvSpPr>
        <p:spPr>
          <a:xfrm>
            <a:off x="793409" y="4490591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0"/>
          <p:cNvSpPr/>
          <p:nvPr/>
        </p:nvSpPr>
        <p:spPr>
          <a:xfrm>
            <a:off x="793409" y="1762696"/>
            <a:ext cx="3289983" cy="1100541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Blue">
  <p:cSld name="Subsection_Blue">
    <p:bg>
      <p:bgPr>
        <a:solidFill>
          <a:schemeClr val="accen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1433049" y="2087563"/>
            <a:ext cx="628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1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LightBlue">
  <p:cSld name="Subsection_LightBlue">
    <p:bg>
      <p:bgPr>
        <a:solidFill>
          <a:schemeClr val="accen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/>
          <p:nvPr/>
        </p:nvSpPr>
        <p:spPr>
          <a:xfrm>
            <a:off x="0" y="0"/>
            <a:ext cx="6008551" cy="5143500"/>
          </a:xfrm>
          <a:custGeom>
            <a:rect b="b" l="l" r="r" t="t"/>
            <a:pathLst>
              <a:path extrusionOk="0" h="5143500" w="6008551">
                <a:moveTo>
                  <a:pt x="0" y="0"/>
                </a:moveTo>
                <a:lnTo>
                  <a:pt x="1311138" y="0"/>
                </a:lnTo>
                <a:lnTo>
                  <a:pt x="1312152" y="0"/>
                </a:lnTo>
                <a:lnTo>
                  <a:pt x="1319250" y="0"/>
                </a:lnTo>
                <a:lnTo>
                  <a:pt x="1338517" y="0"/>
                </a:lnTo>
                <a:lnTo>
                  <a:pt x="1376035" y="0"/>
                </a:lnTo>
                <a:lnTo>
                  <a:pt x="1437890" y="0"/>
                </a:lnTo>
                <a:lnTo>
                  <a:pt x="1479845" y="0"/>
                </a:lnTo>
                <a:lnTo>
                  <a:pt x="1530166" y="0"/>
                </a:lnTo>
                <a:lnTo>
                  <a:pt x="1589613" y="0"/>
                </a:lnTo>
                <a:lnTo>
                  <a:pt x="1658946" y="0"/>
                </a:lnTo>
                <a:lnTo>
                  <a:pt x="1738927" y="0"/>
                </a:lnTo>
                <a:lnTo>
                  <a:pt x="1830315" y="0"/>
                </a:lnTo>
                <a:lnTo>
                  <a:pt x="1933872" y="0"/>
                </a:lnTo>
                <a:lnTo>
                  <a:pt x="2050357" y="0"/>
                </a:lnTo>
                <a:lnTo>
                  <a:pt x="2180532" y="0"/>
                </a:lnTo>
                <a:lnTo>
                  <a:pt x="2325156" y="0"/>
                </a:lnTo>
                <a:lnTo>
                  <a:pt x="2484991" y="0"/>
                </a:lnTo>
                <a:lnTo>
                  <a:pt x="2570400" y="0"/>
                </a:lnTo>
                <a:lnTo>
                  <a:pt x="2660796" y="0"/>
                </a:lnTo>
                <a:cubicBezTo>
                  <a:pt x="3274277" y="0"/>
                  <a:pt x="4166613" y="0"/>
                  <a:pt x="5464557" y="0"/>
                </a:cubicBezTo>
                <a:cubicBezTo>
                  <a:pt x="5813984" y="785813"/>
                  <a:pt x="6008551" y="1656953"/>
                  <a:pt x="6008551" y="2571750"/>
                </a:cubicBezTo>
                <a:cubicBezTo>
                  <a:pt x="6008551" y="3486547"/>
                  <a:pt x="5813984" y="4357688"/>
                  <a:pt x="5464557" y="5143500"/>
                </a:cubicBezTo>
                <a:cubicBezTo>
                  <a:pt x="5464557" y="5143500"/>
                  <a:pt x="5464557" y="5143500"/>
                  <a:pt x="2682091" y="5143500"/>
                </a:cubicBezTo>
                <a:lnTo>
                  <a:pt x="2570400" y="5143500"/>
                </a:lnTo>
                <a:lnTo>
                  <a:pt x="2373195" y="5143500"/>
                </a:lnTo>
                <a:lnTo>
                  <a:pt x="2042245" y="5143500"/>
                </a:lnTo>
                <a:lnTo>
                  <a:pt x="1688480" y="5143500"/>
                </a:lnTo>
                <a:lnTo>
                  <a:pt x="131113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6B3E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168" name="Google Shape;168;p32"/>
          <p:cNvGrpSpPr/>
          <p:nvPr/>
        </p:nvGrpSpPr>
        <p:grpSpPr>
          <a:xfrm>
            <a:off x="7772329" y="4496173"/>
            <a:ext cx="1095848" cy="370227"/>
            <a:chOff x="1579563" y="1565276"/>
            <a:chExt cx="5981700" cy="2020888"/>
          </a:xfrm>
        </p:grpSpPr>
        <p:sp>
          <p:nvSpPr>
            <p:cNvPr id="169" name="Google Shape;169;p32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6B3E9"/>
              </a:buClr>
              <a:buSzPts val="3200"/>
              <a:buNone/>
              <a:defRPr sz="32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Gray" showMasterSp="0">
  <p:cSld name="Subsection_Gray">
    <p:bg>
      <p:bgPr>
        <a:solidFill>
          <a:schemeClr val="accent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7772329" y="4496173"/>
            <a:ext cx="1095848" cy="370227"/>
            <a:chOff x="1579563" y="1565276"/>
            <a:chExt cx="5981700" cy="2020888"/>
          </a:xfrm>
        </p:grpSpPr>
        <p:sp>
          <p:nvSpPr>
            <p:cNvPr id="176" name="Google Shape;176;p33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33"/>
          <p:cNvSpPr/>
          <p:nvPr/>
        </p:nvSpPr>
        <p:spPr>
          <a:xfrm>
            <a:off x="0" y="0"/>
            <a:ext cx="6008551" cy="5143500"/>
          </a:xfrm>
          <a:custGeom>
            <a:rect b="b" l="l" r="r" t="t"/>
            <a:pathLst>
              <a:path extrusionOk="0" h="5143500" w="6008551">
                <a:moveTo>
                  <a:pt x="0" y="0"/>
                </a:moveTo>
                <a:lnTo>
                  <a:pt x="1311138" y="0"/>
                </a:lnTo>
                <a:lnTo>
                  <a:pt x="1312152" y="0"/>
                </a:lnTo>
                <a:lnTo>
                  <a:pt x="1319250" y="0"/>
                </a:lnTo>
                <a:lnTo>
                  <a:pt x="1338517" y="0"/>
                </a:lnTo>
                <a:lnTo>
                  <a:pt x="1376035" y="0"/>
                </a:lnTo>
                <a:lnTo>
                  <a:pt x="1437890" y="0"/>
                </a:lnTo>
                <a:lnTo>
                  <a:pt x="1479845" y="0"/>
                </a:lnTo>
                <a:lnTo>
                  <a:pt x="1530166" y="0"/>
                </a:lnTo>
                <a:lnTo>
                  <a:pt x="1589613" y="0"/>
                </a:lnTo>
                <a:lnTo>
                  <a:pt x="1658946" y="0"/>
                </a:lnTo>
                <a:lnTo>
                  <a:pt x="1738927" y="0"/>
                </a:lnTo>
                <a:lnTo>
                  <a:pt x="1830315" y="0"/>
                </a:lnTo>
                <a:lnTo>
                  <a:pt x="1933872" y="0"/>
                </a:lnTo>
                <a:lnTo>
                  <a:pt x="2050357" y="0"/>
                </a:lnTo>
                <a:lnTo>
                  <a:pt x="2180532" y="0"/>
                </a:lnTo>
                <a:lnTo>
                  <a:pt x="2325156" y="0"/>
                </a:lnTo>
                <a:lnTo>
                  <a:pt x="2484991" y="0"/>
                </a:lnTo>
                <a:lnTo>
                  <a:pt x="2570400" y="0"/>
                </a:lnTo>
                <a:lnTo>
                  <a:pt x="2660796" y="0"/>
                </a:lnTo>
                <a:cubicBezTo>
                  <a:pt x="3274277" y="0"/>
                  <a:pt x="4166613" y="0"/>
                  <a:pt x="5464557" y="0"/>
                </a:cubicBezTo>
                <a:cubicBezTo>
                  <a:pt x="5813984" y="785813"/>
                  <a:pt x="6008551" y="1656953"/>
                  <a:pt x="6008551" y="2571750"/>
                </a:cubicBezTo>
                <a:cubicBezTo>
                  <a:pt x="6008551" y="3486547"/>
                  <a:pt x="5813984" y="4357688"/>
                  <a:pt x="5464557" y="5143500"/>
                </a:cubicBezTo>
                <a:cubicBezTo>
                  <a:pt x="5464557" y="5143500"/>
                  <a:pt x="5464557" y="5143500"/>
                  <a:pt x="2682091" y="5143500"/>
                </a:cubicBezTo>
                <a:lnTo>
                  <a:pt x="2570400" y="5143500"/>
                </a:lnTo>
                <a:lnTo>
                  <a:pt x="2373195" y="5143500"/>
                </a:lnTo>
                <a:lnTo>
                  <a:pt x="2042245" y="5143500"/>
                </a:lnTo>
                <a:lnTo>
                  <a:pt x="1688480" y="5143500"/>
                </a:lnTo>
                <a:lnTo>
                  <a:pt x="131113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D5D5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D5D5D"/>
              </a:buClr>
              <a:buSzPts val="3200"/>
              <a:buNone/>
              <a:defRPr sz="32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_Quote">
  <p:cSld name="Customer_Quote"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433049" y="2087563"/>
            <a:ext cx="628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2" type="body"/>
          </p:nvPr>
        </p:nvSpPr>
        <p:spPr>
          <a:xfrm>
            <a:off x="1433049" y="3260969"/>
            <a:ext cx="628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_Slide_Blue" showMasterSp="0">
  <p:cSld name="Closing_Slide_Blue">
    <p:bg>
      <p:bgPr>
        <a:solidFill>
          <a:schemeClr val="accen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800"/>
              <a:buNone/>
              <a:defRPr sz="2800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188" name="Google Shape;188;p35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189" name="Google Shape;189;p35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LightBlue" showMasterSp="0">
  <p:cSld name="Closing Slide_LightBlue">
    <p:bg>
      <p:bgPr>
        <a:solidFill>
          <a:schemeClr val="accen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3599"/>
              <a:buNone/>
              <a:defRPr sz="3599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195" name="Google Shape;195;p36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196" name="Google Shape;196;p36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6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6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Gray" showMasterSp="0">
  <p:cSld name="Closing Slide_Gray">
    <p:bg>
      <p:bgPr>
        <a:solidFill>
          <a:schemeClr val="accent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3599"/>
              <a:buNone/>
              <a:defRPr sz="3599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202" name="Google Shape;202;p37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203" name="Google Shape;203;p37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 b="0" i="0" sz="2799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2542032" y="4864608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2853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69"/>
              <a:buFont typeface="Noto Sans Symbols"/>
              <a:buChar char="⚪"/>
              <a:defRPr b="0" i="0" sz="1799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1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516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pos="192">
          <p15:clr>
            <a:srgbClr val="F26B43"/>
          </p15:clr>
        </p15:guide>
        <p15:guide id="6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38"/>
          <p:cNvGraphicFramePr/>
          <p:nvPr/>
        </p:nvGraphicFramePr>
        <p:xfrm>
          <a:off x="173475" y="15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{51AC8796-55A6-4220-B259-42C59B431AD6}</a:tableStyleId>
              </a:tblPr>
              <a:tblGrid>
                <a:gridCol w="257150"/>
                <a:gridCol w="8477075"/>
              </a:tblGrid>
              <a:tr h="2261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GET STARTED</a:t>
                      </a:r>
                      <a:endParaRPr b="1" sz="13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285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DC1"/>
                    </a:solidFill>
                  </a:tcPr>
                </a:tc>
                <a:tc hMerge="1"/>
              </a:tr>
              <a:tr h="1000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This slide deck is designed to help guide you through the Organizational Readiness Assessment steps and make sure you understand what will be involved in each step. Review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the below and then spend time on the next slide in this deck to familiarize yourself with the details.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285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hMerge="1"/>
              </a:tr>
              <a:tr h="2571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Introduction</a:t>
                      </a:r>
                      <a:endParaRPr b="1"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1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Organizational Readiness Assessment template helps gauge the organization's overall readiness for upcoming changes from Okta's implementation. It allows the team to identify high-risk areas early in the project. It should be reassessed throughout the project, especially prior to the “Go-Live” phase, to confirm that the organization is prepared to accept the changes. </a:t>
                      </a:r>
                      <a:endParaRPr sz="900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0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Prerequisites</a:t>
                      </a:r>
                      <a:endParaRPr b="1"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 is recommended you have an understanding of the below in order to complete your Organizational Readiness Assessment: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    -The people, process, technology, and other criteria relevant to assessing the Organization’s readiness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Instructions</a:t>
                      </a:r>
                      <a:endParaRPr b="1"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This Organizational Readiness Assessment template should be initiated, at the latest, during the “Design” phase of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Okta Deploy Methodology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 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2. Once the Okta implementation design is better understood, </a:t>
                      </a:r>
                      <a:r>
                        <a:rPr b="1" lang="en" sz="950">
                          <a:highlight>
                            <a:srgbClr val="FFFFFF"/>
                          </a:highlight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Okta's Customer PM, Okta Business Analyst (if staffed), or designee</a:t>
                      </a:r>
                      <a:r>
                        <a:rPr b="1" lang="en" sz="1150"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should perform the Organizational Readiness Assessment with other Project Team members using the next slide in this deck as a guide. 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highlight>
                            <a:srgbClr val="FFFFFF"/>
                          </a:highlight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3.</a:t>
                      </a:r>
                      <a:r>
                        <a:rPr b="1" lang="en" sz="950">
                          <a:highlight>
                            <a:srgbClr val="FFFFFF"/>
                          </a:highlight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Okta's Customer PM, Okta Business Analyst (if staffed), or designee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should collect and list the criteria to be used in assessing readiness, then aggregate the Project Team’s ratings for each category.  Any red items require a plan to get to yellow and eventually to green.   </a:t>
                      </a:r>
                      <a:endParaRPr sz="900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Best Practices</a:t>
                      </a:r>
                      <a:endParaRPr b="1"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 is recommended that the Organizational Readiness Assessment is created during the “Plan” phase of Okta’s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Deploy Methodology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, re-assessed and reviewed during the design and build phases, re-assessed and reviewed during go-live readiness activities, and used as an input to any go/no-go decisions. </a:t>
                      </a:r>
                      <a:endParaRPr sz="900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Subsequent Steps</a:t>
                      </a:r>
                      <a:endParaRPr b="1"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Once </a:t>
                      </a:r>
                      <a:r>
                        <a:rPr b="1" lang="en" sz="950">
                          <a:highlight>
                            <a:srgbClr val="FFFFFF"/>
                          </a:highlight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Okta's Customer PM, Okta Business Analyst (if staffed), or designee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has completed the Organizational Readiness Assessment, it should be reviewed with the entire customer project team to plan how to address any high-risk areas.  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2. The organization’s readiness should be periodically 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reassessed</a:t>
                      </a: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, and at a minimum, during go-live readiness activities.  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722275" y="656125"/>
            <a:ext cx="7770000" cy="314400"/>
          </a:xfrm>
          <a:prstGeom prst="rect">
            <a:avLst/>
          </a:prstGeom>
          <a:gradFill>
            <a:gsLst>
              <a:gs pos="0">
                <a:srgbClr val="1ED01E"/>
              </a:gs>
              <a:gs pos="38000">
                <a:srgbClr val="FFFF00"/>
              </a:gs>
              <a:gs pos="60000">
                <a:srgbClr val="FFFF00"/>
              </a:gs>
              <a:gs pos="100000">
                <a:srgbClr val="FF0000"/>
              </a:gs>
            </a:gsLst>
            <a:lin ang="10801400" scaled="0"/>
          </a:gra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Worried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		     								    Comfortable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17" name="Google Shape;217;p39"/>
          <p:cNvGraphicFramePr/>
          <p:nvPr/>
        </p:nvGraphicFramePr>
        <p:xfrm>
          <a:off x="722275" y="1058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{2CB2D043-BF03-4467-86B7-BA22BB099D59}</a:tableStyleId>
              </a:tblPr>
              <a:tblGrid>
                <a:gridCol w="997375"/>
                <a:gridCol w="994600"/>
                <a:gridCol w="1047475"/>
                <a:gridCol w="4730550"/>
              </a:tblGrid>
              <a:tr h="12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Current</a:t>
                      </a:r>
                      <a:endParaRPr sz="1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007D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Projected</a:t>
                      </a:r>
                      <a:endParaRPr sz="1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007D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Category</a:t>
                      </a:r>
                      <a:endParaRPr sz="1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007D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Readiness Criteria</a:t>
                      </a:r>
                      <a:endParaRPr sz="1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007DC1"/>
                    </a:solidFill>
                  </a:tcPr>
                </a:tc>
              </a:tr>
              <a:tr h="30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People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&lt;Changes and impacts are clearly communicated to end users&gt;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&lt;Training for help desk and end users is complete&gt;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&lt;Executive and Project Sponsor committed&gt;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&lt;Etc.&gt;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</a:tr>
              <a:tr h="30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Process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&lt;Runbook available&gt;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&lt;Key change readiness metrics defined and achieved&gt;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&lt;Support and Escalation paths defined&gt;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&lt;Etc.&gt;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</a:tr>
              <a:tr h="30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&lt;Okta access granted to identified groups/users (Admins, Help Desk, etc.)&gt;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&lt;Support line (email, phone, etc.) enabled&gt;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&lt;Etc.&gt;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</a:tr>
              <a:tr h="30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Other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1092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roxima Nova"/>
                        <a:buChar char="●"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&lt;Etc.&gt;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/>
                </a:tc>
              </a:tr>
            </a:tbl>
          </a:graphicData>
        </a:graphic>
      </p:graphicFrame>
      <p:graphicFrame>
        <p:nvGraphicFramePr>
          <p:cNvPr id="218" name="Google Shape;218;p39"/>
          <p:cNvGraphicFramePr/>
          <p:nvPr/>
        </p:nvGraphicFramePr>
        <p:xfrm>
          <a:off x="722263" y="377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{2CB2D043-BF03-4467-86B7-BA22BB099D59}</a:tableStyleId>
              </a:tblPr>
              <a:tblGrid>
                <a:gridCol w="7770000"/>
              </a:tblGrid>
              <a:tr h="16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Notes</a:t>
                      </a:r>
                      <a:endParaRPr sz="10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00" marB="45700" marR="91425" marL="91425">
                    <a:solidFill>
                      <a:srgbClr val="007DC1"/>
                    </a:solidFill>
                  </a:tcPr>
                </a:tc>
              </a:tr>
              <a:tr h="31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9" name="Google Shape;219;p39"/>
          <p:cNvSpPr txBox="1"/>
          <p:nvPr>
            <p:ph idx="4294967295" type="title"/>
          </p:nvPr>
        </p:nvSpPr>
        <p:spPr>
          <a:xfrm>
            <a:off x="481525" y="-76200"/>
            <a:ext cx="8510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Organizational Readiness Assessment</a:t>
            </a:r>
            <a:endParaRPr sz="2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722275" y="4457175"/>
            <a:ext cx="77700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21" name="Google Shape;221;p39"/>
          <p:cNvGrpSpPr/>
          <p:nvPr/>
        </p:nvGrpSpPr>
        <p:grpSpPr>
          <a:xfrm>
            <a:off x="960604" y="4457175"/>
            <a:ext cx="2204246" cy="326654"/>
            <a:chOff x="884404" y="4304775"/>
            <a:chExt cx="2204246" cy="326654"/>
          </a:xfrm>
        </p:grpSpPr>
        <p:sp>
          <p:nvSpPr>
            <p:cNvPr id="222" name="Google Shape;222;p39"/>
            <p:cNvSpPr txBox="1"/>
            <p:nvPr/>
          </p:nvSpPr>
          <p:spPr>
            <a:xfrm>
              <a:off x="1059450" y="4304775"/>
              <a:ext cx="2029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roxima Nova"/>
                  <a:ea typeface="Proxima Nova"/>
                  <a:cs typeface="Proxima Nova"/>
                  <a:sym typeface="Proxima Nova"/>
                </a:rPr>
                <a:t>Path toward acceptance is well defined and all risks are manageable</a:t>
              </a:r>
              <a:endParaRPr sz="8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23" name="Google Shape;223;p39"/>
            <p:cNvSpPr/>
            <p:nvPr/>
          </p:nvSpPr>
          <p:spPr>
            <a:xfrm>
              <a:off x="884404" y="4421129"/>
              <a:ext cx="210300" cy="210300"/>
            </a:xfrm>
            <a:prstGeom prst="ellipse">
              <a:avLst/>
            </a:prstGeom>
            <a:solidFill>
              <a:srgbClr val="1ED01E"/>
            </a:solidFill>
            <a:ln cap="flat" cmpd="sng" w="9525">
              <a:solidFill>
                <a:srgbClr val="7C858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24" name="Google Shape;224;p39"/>
          <p:cNvSpPr/>
          <p:nvPr/>
        </p:nvSpPr>
        <p:spPr>
          <a:xfrm>
            <a:off x="5602075" y="4569900"/>
            <a:ext cx="210300" cy="211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25" name="Google Shape;225;p39"/>
          <p:cNvGrpSpPr/>
          <p:nvPr/>
        </p:nvGrpSpPr>
        <p:grpSpPr>
          <a:xfrm>
            <a:off x="3164881" y="4460850"/>
            <a:ext cx="2420542" cy="320550"/>
            <a:chOff x="3470838" y="4308450"/>
            <a:chExt cx="2446228" cy="320550"/>
          </a:xfrm>
        </p:grpSpPr>
        <p:sp>
          <p:nvSpPr>
            <p:cNvPr id="226" name="Google Shape;226;p39"/>
            <p:cNvSpPr/>
            <p:nvPr/>
          </p:nvSpPr>
          <p:spPr>
            <a:xfrm>
              <a:off x="3470838" y="4417500"/>
              <a:ext cx="240900" cy="211500"/>
            </a:xfrm>
            <a:prstGeom prst="triangle">
              <a:avLst>
                <a:gd fmla="val 50000" name="adj"/>
              </a:avLst>
            </a:prstGeom>
            <a:solidFill>
              <a:srgbClr val="FFFF00"/>
            </a:solidFill>
            <a:ln cap="flat" cmpd="sng" w="9525">
              <a:solidFill>
                <a:srgbClr val="7C858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27" name="Google Shape;227;p39"/>
            <p:cNvSpPr txBox="1"/>
            <p:nvPr/>
          </p:nvSpPr>
          <p:spPr>
            <a:xfrm>
              <a:off x="3652665" y="4308450"/>
              <a:ext cx="2264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roxima Nova"/>
                  <a:ea typeface="Proxima Nova"/>
                  <a:cs typeface="Proxima Nova"/>
                  <a:sym typeface="Proxima Nova"/>
                </a:rPr>
                <a:t>Path toward acceptance contains identifiable risks of moderate probability and impact</a:t>
              </a:r>
              <a:endParaRPr sz="8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28" name="Google Shape;228;p39"/>
          <p:cNvSpPr txBox="1"/>
          <p:nvPr/>
        </p:nvSpPr>
        <p:spPr>
          <a:xfrm>
            <a:off x="5742450" y="4384460"/>
            <a:ext cx="29088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3951" lvl="0" marL="210312" rtl="0" algn="l">
              <a:spcBef>
                <a:spcPts val="0"/>
              </a:spcBef>
              <a:spcAft>
                <a:spcPts val="0"/>
              </a:spcAft>
              <a:buSzPts val="800"/>
              <a:buFont typeface="Proxima Nova"/>
              <a:buAutoNum type="arabicParenR"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No 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known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 path toward acceptance exists OR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23951" lvl="0" marL="210312" rtl="0" algn="l">
              <a:spcBef>
                <a:spcPts val="0"/>
              </a:spcBef>
              <a:spcAft>
                <a:spcPts val="0"/>
              </a:spcAft>
              <a:buSzPts val="800"/>
              <a:buFont typeface="Proxima Nova"/>
              <a:buAutoNum type="arabicParenR"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The path contains issues or highly probable risks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This color requires development and execution of a mitigation plan 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5398850" y="618525"/>
            <a:ext cx="238500" cy="326650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5054549" y="266263"/>
            <a:ext cx="9540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Assessment Based on Criteria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1092100" y="1450071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1078006" y="2140934"/>
            <a:ext cx="238500" cy="211500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1092100" y="3320271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9"/>
          <p:cNvSpPr/>
          <p:nvPr/>
        </p:nvSpPr>
        <p:spPr>
          <a:xfrm>
            <a:off x="2088508" y="1450071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1092100" y="2909196"/>
            <a:ext cx="210300" cy="211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39"/>
          <p:cNvSpPr/>
          <p:nvPr/>
        </p:nvSpPr>
        <p:spPr>
          <a:xfrm>
            <a:off x="2088508" y="2909821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39"/>
          <p:cNvSpPr/>
          <p:nvPr/>
        </p:nvSpPr>
        <p:spPr>
          <a:xfrm>
            <a:off x="2088508" y="2141546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2088508" y="3320271"/>
            <a:ext cx="210300" cy="210300"/>
          </a:xfrm>
          <a:prstGeom prst="ellipse">
            <a:avLst/>
          </a:prstGeom>
          <a:solidFill>
            <a:srgbClr val="1ED01E"/>
          </a:solidFill>
          <a:ln cap="flat" cmpd="sng" w="9525">
            <a:solidFill>
              <a:srgbClr val="7C8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kta">
  <a:themeElements>
    <a:clrScheme name="Okta Color Palette">
      <a:dk1>
        <a:srgbClr val="5D5D5D"/>
      </a:dk1>
      <a:lt1>
        <a:srgbClr val="FFFFFF"/>
      </a:lt1>
      <a:dk2>
        <a:srgbClr val="007DC1"/>
      </a:dk2>
      <a:lt2>
        <a:srgbClr val="E6E6E8"/>
      </a:lt2>
      <a:accent1>
        <a:srgbClr val="007DC1"/>
      </a:accent1>
      <a:accent2>
        <a:srgbClr val="46B3E9"/>
      </a:accent2>
      <a:accent3>
        <a:srgbClr val="A9E6FD"/>
      </a:accent3>
      <a:accent4>
        <a:srgbClr val="4CBF9C"/>
      </a:accent4>
      <a:accent5>
        <a:srgbClr val="4CDB82"/>
      </a:accent5>
      <a:accent6>
        <a:srgbClr val="5D5D5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